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E644CE-71B2-4908-9CA0-B814CE55C74B}" type="datetimeFigureOut">
              <a:rPr lang="en-US" smtClean="0"/>
              <a:pPr/>
              <a:t>5/24/2012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63A0C3-51AB-4E1F-9B65-C8F34E552A7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663A0C3-51AB-4E1F-9B65-C8F34E552A7B}"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663A0C3-51AB-4E1F-9B65-C8F34E552A7B}"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663A0C3-51AB-4E1F-9B65-C8F34E552A7B}"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663A0C3-51AB-4E1F-9B65-C8F34E552A7B}"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663A0C3-51AB-4E1F-9B65-C8F34E552A7B}"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663A0C3-51AB-4E1F-9B65-C8F34E552A7B}" type="slidenum">
              <a:rPr lang="en-US" smtClean="0"/>
              <a:pPr/>
              <a:t>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EE9D087-1F62-4809-B5CA-A4E3968A471B}" type="datetimeFigureOut">
              <a:rPr lang="en-US" smtClean="0"/>
              <a:pPr/>
              <a:t>5/24/2012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F396A3-B88E-4E6B-B12B-FF96253422B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E9D087-1F62-4809-B5CA-A4E3968A471B}" type="datetimeFigureOut">
              <a:rPr lang="en-US" smtClean="0"/>
              <a:pPr/>
              <a:t>5/24/2012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F396A3-B88E-4E6B-B12B-FF96253422B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E9D087-1F62-4809-B5CA-A4E3968A471B}" type="datetimeFigureOut">
              <a:rPr lang="en-US" smtClean="0"/>
              <a:pPr/>
              <a:t>5/24/2012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F396A3-B88E-4E6B-B12B-FF96253422B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E9D087-1F62-4809-B5CA-A4E3968A471B}" type="datetimeFigureOut">
              <a:rPr lang="en-US" smtClean="0"/>
              <a:pPr/>
              <a:t>5/24/2012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F396A3-B88E-4E6B-B12B-FF96253422B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EE9D087-1F62-4809-B5CA-A4E3968A471B}" type="datetimeFigureOut">
              <a:rPr lang="en-US" smtClean="0"/>
              <a:pPr/>
              <a:t>5/24/2012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F396A3-B88E-4E6B-B12B-FF96253422B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EE9D087-1F62-4809-B5CA-A4E3968A471B}" type="datetimeFigureOut">
              <a:rPr lang="en-US" smtClean="0"/>
              <a:pPr/>
              <a:t>5/24/2012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F396A3-B88E-4E6B-B12B-FF96253422B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EE9D087-1F62-4809-B5CA-A4E3968A471B}" type="datetimeFigureOut">
              <a:rPr lang="en-US" smtClean="0"/>
              <a:pPr/>
              <a:t>5/24/2012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3F396A3-B88E-4E6B-B12B-FF96253422B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EE9D087-1F62-4809-B5CA-A4E3968A471B}" type="datetimeFigureOut">
              <a:rPr lang="en-US" smtClean="0"/>
              <a:pPr/>
              <a:t>5/24/2012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3F396A3-B88E-4E6B-B12B-FF96253422B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E9D087-1F62-4809-B5CA-A4E3968A471B}" type="datetimeFigureOut">
              <a:rPr lang="en-US" smtClean="0"/>
              <a:pPr/>
              <a:t>5/24/2012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3F396A3-B88E-4E6B-B12B-FF96253422B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E9D087-1F62-4809-B5CA-A4E3968A471B}" type="datetimeFigureOut">
              <a:rPr lang="en-US" smtClean="0"/>
              <a:pPr/>
              <a:t>5/24/2012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F396A3-B88E-4E6B-B12B-FF96253422B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E9D087-1F62-4809-B5CA-A4E3968A471B}" type="datetimeFigureOut">
              <a:rPr lang="en-US" smtClean="0"/>
              <a:pPr/>
              <a:t>5/24/2012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F396A3-B88E-4E6B-B12B-FF96253422B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EE9D087-1F62-4809-B5CA-A4E3968A471B}" type="datetimeFigureOut">
              <a:rPr lang="en-US" smtClean="0"/>
              <a:pPr/>
              <a:t>5/24/2012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F396A3-B88E-4E6B-B12B-FF96253422B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lag of russia.jpg"/>
          <p:cNvPicPr>
            <a:picLocks noChangeAspect="1"/>
          </p:cNvPicPr>
          <p:nvPr/>
        </p:nvPicPr>
        <p:blipFill>
          <a:blip r:embed="rId3" cstate="print"/>
          <a:stretch>
            <a:fillRect/>
          </a:stretch>
        </p:blipFill>
        <p:spPr>
          <a:xfrm>
            <a:off x="-16656" y="0"/>
            <a:ext cx="9160656" cy="6858000"/>
          </a:xfrm>
          <a:prstGeom prst="rect">
            <a:avLst/>
          </a:prstGeom>
        </p:spPr>
      </p:pic>
      <p:sp>
        <p:nvSpPr>
          <p:cNvPr id="2" name="Title 1"/>
          <p:cNvSpPr>
            <a:spLocks noGrp="1"/>
          </p:cNvSpPr>
          <p:nvPr>
            <p:ph type="ctrTitle"/>
          </p:nvPr>
        </p:nvSpPr>
        <p:spPr/>
        <p:txBody>
          <a:bodyPr/>
          <a:lstStyle/>
          <a:p>
            <a:r>
              <a:rPr lang="en-US" dirty="0" smtClean="0">
                <a:solidFill>
                  <a:srgbClr val="FF0000"/>
                </a:solidFill>
              </a:rPr>
              <a:t>Ru</a:t>
            </a:r>
            <a:r>
              <a:rPr lang="en-US" dirty="0" smtClean="0">
                <a:solidFill>
                  <a:srgbClr val="00B0F0"/>
                </a:solidFill>
              </a:rPr>
              <a:t>ss</a:t>
            </a:r>
            <a:r>
              <a:rPr lang="en-US" dirty="0" smtClean="0">
                <a:solidFill>
                  <a:schemeClr val="bg1"/>
                </a:solidFill>
              </a:rPr>
              <a:t>ia</a:t>
            </a:r>
            <a:endParaRPr lang="en-US" dirty="0">
              <a:solidFill>
                <a:schemeClr val="bg1"/>
              </a:solidFill>
            </a:endParaRPr>
          </a:p>
        </p:txBody>
      </p:sp>
      <p:sp>
        <p:nvSpPr>
          <p:cNvPr id="3" name="Subtitle 2"/>
          <p:cNvSpPr>
            <a:spLocks noGrp="1"/>
          </p:cNvSpPr>
          <p:nvPr>
            <p:ph type="subTitle" idx="1"/>
          </p:nvPr>
        </p:nvSpPr>
        <p:spPr/>
        <p:txBody>
          <a:bodyPr/>
          <a:lstStyle/>
          <a:p>
            <a:r>
              <a:rPr lang="en-US" dirty="0" smtClean="0">
                <a:solidFill>
                  <a:schemeClr val="tx1"/>
                </a:solidFill>
              </a:rPr>
              <a:t>By </a:t>
            </a:r>
            <a:r>
              <a:rPr lang="en-US" dirty="0" err="1" smtClean="0">
                <a:solidFill>
                  <a:schemeClr val="tx1"/>
                </a:solidFill>
              </a:rPr>
              <a:t>Zawad</a:t>
            </a:r>
            <a:r>
              <a:rPr lang="en-US" dirty="0" smtClean="0">
                <a:solidFill>
                  <a:schemeClr val="tx1"/>
                </a:solidFill>
              </a:rPr>
              <a:t> </a:t>
            </a:r>
            <a:r>
              <a:rPr lang="en-US" dirty="0" err="1" smtClean="0">
                <a:solidFill>
                  <a:schemeClr val="tx1"/>
                </a:solidFill>
              </a:rPr>
              <a:t>Zahin</a:t>
            </a:r>
            <a:endParaRPr lang="en-US"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41" presetClass="entr" presetSubtype="0" fill="hold" grpId="0" nodeType="clickEffect">
                                  <p:stCondLst>
                                    <p:cond delay="0"/>
                                  </p:stCondLst>
                                  <p:iterate type="lt">
                                    <p:tmPct val="10000"/>
                                  </p:iterate>
                                  <p:childTnLst>
                                    <p:set>
                                      <p:cBhvr>
                                        <p:cTn id="24" dur="1" fill="hold">
                                          <p:stCondLst>
                                            <p:cond delay="0"/>
                                          </p:stCondLst>
                                        </p:cTn>
                                        <p:tgtEl>
                                          <p:spTgt spid="3">
                                            <p:txEl>
                                              <p:pRg st="0" end="0"/>
                                            </p:txEl>
                                          </p:spTgt>
                                        </p:tgtEl>
                                        <p:attrNameLst>
                                          <p:attrName>style.visibility</p:attrName>
                                        </p:attrNameLst>
                                      </p:cBhvr>
                                      <p:to>
                                        <p:strVal val="visible"/>
                                      </p:to>
                                    </p:set>
                                    <p:anim calcmode="lin" valueType="num">
                                      <p:cBhvr>
                                        <p:cTn id="25" dur="500" fill="hold"/>
                                        <p:tgtEl>
                                          <p:spTgt spid="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27" dur="500" fill="hold"/>
                                        <p:tgtEl>
                                          <p:spTgt spid="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Interesting </a:t>
            </a:r>
            <a:r>
              <a:rPr lang="en-US" dirty="0" smtClean="0">
                <a:effectLst>
                  <a:outerShdw blurRad="38100" dist="38100" dir="2700000" algn="tl">
                    <a:srgbClr val="000000">
                      <a:alpha val="43137"/>
                    </a:srgbClr>
                  </a:outerShdw>
                </a:effectLst>
              </a:rPr>
              <a:t>Styles</a:t>
            </a:r>
            <a:endParaRPr lang="en-US" dirty="0">
              <a:effectLst>
                <a:outerShdw blurRad="38100" dist="38100" dir="2700000" algn="tl">
                  <a:srgbClr val="000000">
                    <a:alpha val="43137"/>
                  </a:srgbClr>
                </a:outerShdw>
              </a:effectLst>
            </a:endParaRPr>
          </a:p>
        </p:txBody>
      </p:sp>
      <p:pic>
        <p:nvPicPr>
          <p:cNvPr id="4" name="Content Placeholder 3" descr="furry furry hat.jpg"/>
          <p:cNvPicPr>
            <a:picLocks noGrp="1" noChangeAspect="1"/>
          </p:cNvPicPr>
          <p:nvPr>
            <p:ph idx="1"/>
          </p:nvPr>
        </p:nvPicPr>
        <p:blipFill>
          <a:blip r:embed="rId3" cstate="print"/>
          <a:stretch>
            <a:fillRect/>
          </a:stretch>
        </p:blipFill>
        <p:spPr>
          <a:xfrm>
            <a:off x="0" y="0"/>
            <a:ext cx="1752600" cy="1568116"/>
          </a:xfrm>
        </p:spPr>
      </p:pic>
      <p:pic>
        <p:nvPicPr>
          <p:cNvPr id="5" name="Picture 4" descr="furry hat thing.jpg"/>
          <p:cNvPicPr>
            <a:picLocks noChangeAspect="1"/>
          </p:cNvPicPr>
          <p:nvPr/>
        </p:nvPicPr>
        <p:blipFill>
          <a:blip r:embed="rId4" cstate="print"/>
          <a:stretch>
            <a:fillRect/>
          </a:stretch>
        </p:blipFill>
        <p:spPr>
          <a:xfrm>
            <a:off x="7391400" y="0"/>
            <a:ext cx="1752600" cy="1752600"/>
          </a:xfrm>
          <a:prstGeom prst="rect">
            <a:avLst/>
          </a:prstGeom>
        </p:spPr>
      </p:pic>
      <p:pic>
        <p:nvPicPr>
          <p:cNvPr id="8" name="Picture 7" descr="russian-fur-hat.jpg"/>
          <p:cNvPicPr>
            <a:picLocks noChangeAspect="1"/>
          </p:cNvPicPr>
          <p:nvPr/>
        </p:nvPicPr>
        <p:blipFill>
          <a:blip r:embed="rId5" cstate="print"/>
          <a:stretch>
            <a:fillRect/>
          </a:stretch>
        </p:blipFill>
        <p:spPr>
          <a:xfrm>
            <a:off x="7086600" y="5323179"/>
            <a:ext cx="2057400" cy="1534820"/>
          </a:xfrm>
          <a:prstGeom prst="rect">
            <a:avLst/>
          </a:prstGeom>
        </p:spPr>
      </p:pic>
      <p:sp>
        <p:nvSpPr>
          <p:cNvPr id="9" name="TextBox 8"/>
          <p:cNvSpPr txBox="1"/>
          <p:nvPr/>
        </p:nvSpPr>
        <p:spPr>
          <a:xfrm>
            <a:off x="1905000" y="1752600"/>
            <a:ext cx="5791200" cy="3970318"/>
          </a:xfrm>
          <a:prstGeom prst="rect">
            <a:avLst/>
          </a:prstGeom>
          <a:noFill/>
        </p:spPr>
        <p:txBody>
          <a:bodyPr wrap="square" rtlCol="0">
            <a:spAutoFit/>
          </a:bodyPr>
          <a:lstStyle/>
          <a:p>
            <a:r>
              <a:rPr lang="en-US" dirty="0" smtClean="0"/>
              <a:t> The Russians pride themselves in their furry and stylish clothing. You’ll have probably heard of their famous Russian fur hat. The technical term for a fur hat is </a:t>
            </a:r>
            <a:r>
              <a:rPr lang="en-US" i="1" dirty="0" err="1" smtClean="0"/>
              <a:t>Ushanka</a:t>
            </a:r>
            <a:r>
              <a:rPr lang="en-US" dirty="0" smtClean="0"/>
              <a:t> or trooper. Here is some info: Russian </a:t>
            </a:r>
            <a:r>
              <a:rPr lang="en-US" dirty="0"/>
              <a:t>clothing comprises insulating fabrics to combat the cold weather. Hence wool, fur and leather are prevalent, with head coverings like hoods, capes and hats, and long sleeves. The tall </a:t>
            </a:r>
            <a:r>
              <a:rPr lang="en-US" dirty="0" err="1"/>
              <a:t>papakha</a:t>
            </a:r>
            <a:r>
              <a:rPr lang="en-US" dirty="0"/>
              <a:t> hats of the 19th century, made of wool or fur, are still worn by Russian men, especially in formal events and they even form a part of their army uniform. </a:t>
            </a:r>
            <a:r>
              <a:rPr lang="en-US" dirty="0" smtClean="0"/>
              <a:t>Though </a:t>
            </a:r>
            <a:r>
              <a:rPr lang="en-US" dirty="0"/>
              <a:t>Russian clothing style has a long way to go to compete with the West, the style has always retained elaborate details and lively colors. Russians use deeper shades, which mostly represent their </a:t>
            </a:r>
            <a:r>
              <a:rPr lang="en-US" dirty="0" smtClean="0"/>
              <a:t>occupation.</a:t>
            </a:r>
            <a:endParaRPr lang="en-US" dirty="0"/>
          </a:p>
        </p:txBody>
      </p:sp>
      <p:pic>
        <p:nvPicPr>
          <p:cNvPr id="10" name="Picture 9" descr="wrhrf_russian_hat_B.jpg"/>
          <p:cNvPicPr>
            <a:picLocks noChangeAspect="1"/>
          </p:cNvPicPr>
          <p:nvPr/>
        </p:nvPicPr>
        <p:blipFill>
          <a:blip r:embed="rId6" cstate="print"/>
          <a:stretch>
            <a:fillRect/>
          </a:stretch>
        </p:blipFill>
        <p:spPr>
          <a:xfrm>
            <a:off x="0" y="5334000"/>
            <a:ext cx="1404804" cy="1524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The </a:t>
            </a:r>
            <a:r>
              <a:rPr lang="en-US" dirty="0" smtClean="0">
                <a:effectLst>
                  <a:outerShdw blurRad="38100" dist="38100" dir="2700000" algn="tl">
                    <a:srgbClr val="000000">
                      <a:alpha val="43137"/>
                    </a:srgbClr>
                  </a:outerShdw>
                </a:effectLst>
              </a:rPr>
              <a:t>Food</a:t>
            </a:r>
            <a:endParaRPr lang="en-US" dirty="0">
              <a:effectLst>
                <a:outerShdw blurRad="38100" dist="38100" dir="2700000" algn="tl">
                  <a:srgbClr val="000000">
                    <a:alpha val="43137"/>
                  </a:srgbClr>
                </a:outerShdw>
              </a:effectLst>
            </a:endParaRPr>
          </a:p>
        </p:txBody>
      </p:sp>
      <p:pic>
        <p:nvPicPr>
          <p:cNvPr id="4" name="Content Placeholder 3" descr="russian_cuisine.jpg"/>
          <p:cNvPicPr>
            <a:picLocks noGrp="1" noChangeAspect="1"/>
          </p:cNvPicPr>
          <p:nvPr>
            <p:ph idx="1"/>
          </p:nvPr>
        </p:nvPicPr>
        <p:blipFill>
          <a:blip r:embed="rId3" cstate="print"/>
          <a:stretch>
            <a:fillRect/>
          </a:stretch>
        </p:blipFill>
        <p:spPr>
          <a:xfrm>
            <a:off x="0" y="0"/>
            <a:ext cx="1752600" cy="1752600"/>
          </a:xfrm>
        </p:spPr>
      </p:pic>
      <p:pic>
        <p:nvPicPr>
          <p:cNvPr id="5" name="Picture 4" descr="russian_food2.jpg"/>
          <p:cNvPicPr>
            <a:picLocks noChangeAspect="1"/>
          </p:cNvPicPr>
          <p:nvPr/>
        </p:nvPicPr>
        <p:blipFill>
          <a:blip r:embed="rId4" cstate="print"/>
          <a:stretch>
            <a:fillRect/>
          </a:stretch>
        </p:blipFill>
        <p:spPr>
          <a:xfrm>
            <a:off x="6908800" y="1"/>
            <a:ext cx="2235199" cy="1676399"/>
          </a:xfrm>
          <a:prstGeom prst="rect">
            <a:avLst/>
          </a:prstGeom>
        </p:spPr>
      </p:pic>
      <p:pic>
        <p:nvPicPr>
          <p:cNvPr id="6" name="Picture 5" descr="Russian-store-pastries.jpg"/>
          <p:cNvPicPr>
            <a:picLocks noChangeAspect="1"/>
          </p:cNvPicPr>
          <p:nvPr/>
        </p:nvPicPr>
        <p:blipFill>
          <a:blip r:embed="rId5" cstate="print"/>
          <a:stretch>
            <a:fillRect/>
          </a:stretch>
        </p:blipFill>
        <p:spPr>
          <a:xfrm>
            <a:off x="3733800" y="5562600"/>
            <a:ext cx="1727200" cy="1295400"/>
          </a:xfrm>
          <a:prstGeom prst="rect">
            <a:avLst/>
          </a:prstGeom>
        </p:spPr>
      </p:pic>
      <p:sp>
        <p:nvSpPr>
          <p:cNvPr id="9" name="Rectangle 8"/>
          <p:cNvSpPr/>
          <p:nvPr/>
        </p:nvSpPr>
        <p:spPr>
          <a:xfrm>
            <a:off x="2590800" y="762000"/>
            <a:ext cx="4572000" cy="5386090"/>
          </a:xfrm>
          <a:prstGeom prst="rect">
            <a:avLst/>
          </a:prstGeom>
        </p:spPr>
        <p:txBody>
          <a:bodyPr>
            <a:spAutoFit/>
          </a:bodyPr>
          <a:lstStyle/>
          <a:p>
            <a:r>
              <a:rPr lang="en-US" sz="1400" dirty="0" smtClean="0"/>
              <a:t>Russians</a:t>
            </a:r>
            <a:r>
              <a:rPr lang="en-US" sz="1400" b="1" dirty="0" smtClean="0"/>
              <a:t> </a:t>
            </a:r>
            <a:r>
              <a:rPr lang="en-US" sz="1400" dirty="0" smtClean="0"/>
              <a:t>do not drink too much vodka as you might have been heard before. Even in the northern (coldest) parts of Russia, they remain quite sober. But, instead Russia is famous for caviar, roe from the sturgeon, either beluga, </a:t>
            </a:r>
            <a:r>
              <a:rPr lang="en-US" sz="1400" dirty="0" err="1" smtClean="0"/>
              <a:t>osciotr</a:t>
            </a:r>
            <a:r>
              <a:rPr lang="en-US" sz="1400" dirty="0" smtClean="0"/>
              <a:t> or </a:t>
            </a:r>
            <a:r>
              <a:rPr lang="en-US" sz="1400" dirty="0" err="1" smtClean="0"/>
              <a:t>sevruga</a:t>
            </a:r>
            <a:r>
              <a:rPr lang="en-US" sz="1400" dirty="0" smtClean="0"/>
              <a:t>. It is eaten on </a:t>
            </a:r>
            <a:r>
              <a:rPr lang="en-US" sz="1400" dirty="0" err="1" smtClean="0"/>
              <a:t>blinis</a:t>
            </a:r>
            <a:r>
              <a:rPr lang="en-US" sz="1400" dirty="0" smtClean="0"/>
              <a:t> (thin buckwheat pancakes), or on toast, often accompanied by vodka(not too much). Herring, with onion and potatoes, is a less expensive seafood dish enjoyed by Russians. Bread (wheat and rye) is important in the Russian diet. Soup and borscht (beetroot soup) are traditional first courses that are often followed by meat dishes, for example, meat dumplings. Russian recipes such as </a:t>
            </a:r>
            <a:r>
              <a:rPr lang="en-US" sz="1400" dirty="0" err="1" smtClean="0"/>
              <a:t>stroganov</a:t>
            </a:r>
            <a:r>
              <a:rPr lang="en-US" sz="1400" dirty="0" smtClean="0"/>
              <a:t> and Russian salad are popular in many countries. In some parts of the country customary Russian and ethnic foods are being replaced by current international favorites: hamburgers, pizza and sushi. This is particularly widespread in the major cities of Moscow and St Petersburg, where there are large numbers of western-style supermarkets.</a:t>
            </a:r>
            <a:r>
              <a:rPr lang="en-US" sz="1400" dirty="0"/>
              <a:t> </a:t>
            </a:r>
            <a:r>
              <a:rPr lang="en-US" sz="1400" dirty="0" smtClean="0"/>
              <a:t>Russia's favorite alcoholic drinks are kvass (fermented rye-bread water) and vodka. Vodka is served in a variety of ways, for example, straight, or flavored with pepper, bison grass or berries. The use of the samovar for preparing tea dates back to the eighteenth century.</a:t>
            </a:r>
            <a:r>
              <a:rPr lang="en-US" sz="1200" dirty="0" smtClean="0"/>
              <a:t/>
            </a:r>
            <a:br>
              <a:rPr lang="en-US" sz="1200" dirty="0" smtClean="0"/>
            </a:br>
            <a:r>
              <a:rPr lang="en-US" dirty="0" smtClean="0"/>
              <a:t/>
            </a:r>
            <a:br>
              <a:rPr lang="en-US" dirty="0" smtClean="0"/>
            </a:b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1000" fill="hold">
                                          <p:stCondLst>
                                            <p:cond delay="0"/>
                                          </p:stCondLst>
                                        </p:cTn>
                                        <p:tgtEl>
                                          <p:spTgt spid="2"/>
                                        </p:tgtEl>
                                        <p:attrNameLst>
                                          <p:attrName>ppt_y</p:attrName>
                                        </p:attrNameLst>
                                      </p:cBhvr>
                                    </p:anim>
                                    <p:animRot by="21600000">
                                      <p:cBhvr>
                                        <p:cTn id="10" dur="1000" fill="hold">
                                          <p:stCondLst>
                                            <p:cond delay="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smtClean="0">
                <a:effectLst>
                  <a:outerShdw blurRad="38100" dist="38100" dir="2700000" algn="tl">
                    <a:srgbClr val="000000">
                      <a:alpha val="43137"/>
                    </a:srgbClr>
                  </a:outerShdw>
                </a:effectLst>
              </a:rPr>
              <a:t>Places To Go</a:t>
            </a:r>
            <a:endParaRPr lang="en-US" dirty="0">
              <a:effectLst>
                <a:outerShdw blurRad="38100" dist="38100" dir="2700000" algn="tl">
                  <a:srgbClr val="000000">
                    <a:alpha val="43137"/>
                  </a:srgbClr>
                </a:outerShdw>
              </a:effectLst>
            </a:endParaRPr>
          </a:p>
        </p:txBody>
      </p:sp>
      <p:pic>
        <p:nvPicPr>
          <p:cNvPr id="4" name="Content Placeholder 3" descr="Moscow1.jpg"/>
          <p:cNvPicPr>
            <a:picLocks noGrp="1" noChangeAspect="1"/>
          </p:cNvPicPr>
          <p:nvPr>
            <p:ph idx="1"/>
          </p:nvPr>
        </p:nvPicPr>
        <p:blipFill>
          <a:blip r:embed="rId3" cstate="print"/>
          <a:stretch>
            <a:fillRect/>
          </a:stretch>
        </p:blipFill>
        <p:spPr>
          <a:xfrm>
            <a:off x="0" y="0"/>
            <a:ext cx="1905000" cy="1428750"/>
          </a:xfrm>
        </p:spPr>
      </p:pic>
      <p:pic>
        <p:nvPicPr>
          <p:cNvPr id="6" name="Picture 5" descr="saupload_russiankremlin_senate.jpg"/>
          <p:cNvPicPr>
            <a:picLocks noChangeAspect="1"/>
          </p:cNvPicPr>
          <p:nvPr/>
        </p:nvPicPr>
        <p:blipFill>
          <a:blip r:embed="rId4" cstate="print"/>
          <a:stretch>
            <a:fillRect/>
          </a:stretch>
        </p:blipFill>
        <p:spPr>
          <a:xfrm>
            <a:off x="6748490" y="5257800"/>
            <a:ext cx="2395509" cy="1600200"/>
          </a:xfrm>
          <a:prstGeom prst="rect">
            <a:avLst/>
          </a:prstGeom>
        </p:spPr>
      </p:pic>
      <p:pic>
        <p:nvPicPr>
          <p:cNvPr id="7" name="Picture 6" descr="St basil.jpg"/>
          <p:cNvPicPr>
            <a:picLocks noChangeAspect="1"/>
          </p:cNvPicPr>
          <p:nvPr/>
        </p:nvPicPr>
        <p:blipFill>
          <a:blip r:embed="rId5" cstate="print"/>
          <a:stretch>
            <a:fillRect/>
          </a:stretch>
        </p:blipFill>
        <p:spPr>
          <a:xfrm>
            <a:off x="7315200" y="0"/>
            <a:ext cx="1828800" cy="1451429"/>
          </a:xfrm>
          <a:prstGeom prst="rect">
            <a:avLst/>
          </a:prstGeom>
        </p:spPr>
      </p:pic>
      <p:pic>
        <p:nvPicPr>
          <p:cNvPr id="9" name="Picture 8" descr="Russia Castle.jpg"/>
          <p:cNvPicPr>
            <a:picLocks noChangeAspect="1"/>
          </p:cNvPicPr>
          <p:nvPr/>
        </p:nvPicPr>
        <p:blipFill>
          <a:blip r:embed="rId6" cstate="print"/>
          <a:stretch>
            <a:fillRect/>
          </a:stretch>
        </p:blipFill>
        <p:spPr>
          <a:xfrm>
            <a:off x="0" y="4800600"/>
            <a:ext cx="2746736" cy="2057400"/>
          </a:xfrm>
          <a:prstGeom prst="rect">
            <a:avLst/>
          </a:prstGeom>
        </p:spPr>
      </p:pic>
      <p:sp>
        <p:nvSpPr>
          <p:cNvPr id="10" name="TextBox 9"/>
          <p:cNvSpPr txBox="1"/>
          <p:nvPr/>
        </p:nvSpPr>
        <p:spPr>
          <a:xfrm>
            <a:off x="2667000" y="1066800"/>
            <a:ext cx="4191000" cy="5447645"/>
          </a:xfrm>
          <a:prstGeom prst="rect">
            <a:avLst/>
          </a:prstGeom>
          <a:noFill/>
        </p:spPr>
        <p:txBody>
          <a:bodyPr wrap="square" rtlCol="0">
            <a:spAutoFit/>
          </a:bodyPr>
          <a:lstStyle/>
          <a:p>
            <a:r>
              <a:rPr lang="en-US" sz="1600" dirty="0" smtClean="0"/>
              <a:t>There are many places to go when in Russia, which ill tell you the seven wonders of Russia. </a:t>
            </a:r>
            <a:r>
              <a:rPr lang="en-US" sz="1600" dirty="0" err="1" smtClean="0"/>
              <a:t>Peterhof</a:t>
            </a:r>
            <a:r>
              <a:rPr lang="en-US" sz="1600" dirty="0" smtClean="0"/>
              <a:t>, The Valley of Geysers, </a:t>
            </a:r>
            <a:r>
              <a:rPr lang="en-US" sz="1600" dirty="0" err="1" smtClean="0"/>
              <a:t>Mamayev</a:t>
            </a:r>
            <a:r>
              <a:rPr lang="en-US" sz="1600" dirty="0" smtClean="0"/>
              <a:t> Kurgan, Mount Elbrus, Saint Basil Cathedral, Baikal Lake, and Columns of Erosion. </a:t>
            </a:r>
            <a:r>
              <a:rPr lang="en-US" sz="1600" dirty="0" err="1" smtClean="0"/>
              <a:t>Peterhof</a:t>
            </a:r>
            <a:r>
              <a:rPr lang="en-US" sz="1600" dirty="0" smtClean="0"/>
              <a:t> is a palace and park, the Valley of Geysers, well, is a valley of geysers. </a:t>
            </a:r>
            <a:r>
              <a:rPr lang="en-US" sz="1600" dirty="0" err="1" smtClean="0"/>
              <a:t>Mamayev</a:t>
            </a:r>
            <a:r>
              <a:rPr lang="en-US" sz="1600" dirty="0" smtClean="0"/>
              <a:t> Kurgan is a hill that overlooked one of the most fiercest </a:t>
            </a:r>
            <a:r>
              <a:rPr lang="en-US" sz="1600" dirty="0" err="1" smtClean="0"/>
              <a:t>cobat</a:t>
            </a:r>
            <a:r>
              <a:rPr lang="en-US" sz="1600" dirty="0" smtClean="0"/>
              <a:t> of all World War 2. Mt. Elbrus is the highest point in Russia, and it has cable cars to ride to the peak. Saint Basil Cathedral, in the upper right, is the most beautiful cathedral and most beautiful holy place in Europe. Lake Baikal is the deepest and oldest lake in the world, and the Columns of Erosion are totally mysterious.</a:t>
            </a:r>
          </a:p>
          <a:p>
            <a:endParaRPr lang="en-US" dirty="0" smtClean="0"/>
          </a:p>
          <a:p>
            <a:endParaRPr lang="en-US" dirty="0" smtClean="0"/>
          </a:p>
          <a:p>
            <a:endParaRPr lang="en-US" dirty="0" smtClean="0"/>
          </a:p>
          <a:p>
            <a:endParaRPr lang="en-US" dirty="0" smtClean="0"/>
          </a:p>
          <a:p>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effectLst>
                  <a:outerShdw blurRad="38100" dist="38100" dir="2700000" algn="tl">
                    <a:srgbClr val="000000">
                      <a:alpha val="43137"/>
                    </a:srgbClr>
                  </a:outerShdw>
                </a:effectLst>
              </a:rPr>
              <a:t>Climate</a:t>
            </a:r>
            <a:endParaRPr lang="en-US" dirty="0">
              <a:effectLst>
                <a:outerShdw blurRad="38100" dist="38100" dir="2700000" algn="tl">
                  <a:srgbClr val="000000">
                    <a:alpha val="43137"/>
                  </a:srgbClr>
                </a:outerShdw>
              </a:effectLst>
            </a:endParaRPr>
          </a:p>
        </p:txBody>
      </p:sp>
      <p:pic>
        <p:nvPicPr>
          <p:cNvPr id="4" name="Content Placeholder 3" descr="easy climate.jpg"/>
          <p:cNvPicPr>
            <a:picLocks noGrp="1" noChangeAspect="1"/>
          </p:cNvPicPr>
          <p:nvPr>
            <p:ph idx="1"/>
          </p:nvPr>
        </p:nvPicPr>
        <p:blipFill>
          <a:blip r:embed="rId3" cstate="print"/>
          <a:stretch>
            <a:fillRect/>
          </a:stretch>
        </p:blipFill>
        <p:spPr>
          <a:xfrm>
            <a:off x="0" y="0"/>
            <a:ext cx="3434542" cy="2819400"/>
          </a:xfrm>
        </p:spPr>
      </p:pic>
      <p:pic>
        <p:nvPicPr>
          <p:cNvPr id="7" name="Picture 6" descr="russia climate map.jpg"/>
          <p:cNvPicPr>
            <a:picLocks noChangeAspect="1"/>
          </p:cNvPicPr>
          <p:nvPr/>
        </p:nvPicPr>
        <p:blipFill>
          <a:blip r:embed="rId4" cstate="print"/>
          <a:stretch>
            <a:fillRect/>
          </a:stretch>
        </p:blipFill>
        <p:spPr>
          <a:xfrm>
            <a:off x="4389029" y="3938588"/>
            <a:ext cx="4754971" cy="2919412"/>
          </a:xfrm>
          <a:prstGeom prst="rect">
            <a:avLst/>
          </a:prstGeom>
        </p:spPr>
      </p:pic>
      <p:sp>
        <p:nvSpPr>
          <p:cNvPr id="8" name="TextBox 7"/>
          <p:cNvSpPr txBox="1"/>
          <p:nvPr/>
        </p:nvSpPr>
        <p:spPr>
          <a:xfrm>
            <a:off x="3429000" y="1752600"/>
            <a:ext cx="2133600" cy="2031325"/>
          </a:xfrm>
          <a:prstGeom prst="rect">
            <a:avLst/>
          </a:prstGeom>
          <a:noFill/>
        </p:spPr>
        <p:txBody>
          <a:bodyPr wrap="square" rtlCol="0">
            <a:spAutoFit/>
          </a:bodyPr>
          <a:lstStyle/>
          <a:p>
            <a:r>
              <a:rPr lang="en-US" dirty="0" smtClean="0"/>
              <a:t>The climate in Russia is varied. In the southwest, it is very dry and hot. In the northeast, it is very cold with harsher winters.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flag of russia.jpg"/>
          <p:cNvPicPr>
            <a:picLocks noChangeAspect="1"/>
          </p:cNvPicPr>
          <p:nvPr/>
        </p:nvPicPr>
        <p:blipFill>
          <a:blip r:embed="rId3" cstate="print"/>
          <a:stretch>
            <a:fillRect/>
          </a:stretch>
        </p:blipFill>
        <p:spPr>
          <a:xfrm>
            <a:off x="-16655" y="0"/>
            <a:ext cx="9160655" cy="6858000"/>
          </a:xfrm>
          <a:prstGeom prst="rect">
            <a:avLst/>
          </a:prstGeom>
        </p:spPr>
      </p:pic>
      <p:sp>
        <p:nvSpPr>
          <p:cNvPr id="2" name="Title 1"/>
          <p:cNvSpPr>
            <a:spLocks noGrp="1"/>
          </p:cNvSpPr>
          <p:nvPr>
            <p:ph type="title"/>
          </p:nvPr>
        </p:nvSpPr>
        <p:spPr>
          <a:xfrm>
            <a:off x="685800" y="2514600"/>
            <a:ext cx="8229600" cy="1143000"/>
          </a:xfrm>
        </p:spPr>
        <p:txBody>
          <a:bodyPr/>
          <a:lstStyle/>
          <a:p>
            <a:r>
              <a:rPr lang="en-US" dirty="0" smtClean="0"/>
              <a:t>Thank you!!!!</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34" presetClass="exit" presetSubtype="0" fill="hold" grpId="1" nodeType="clickEffect">
                                  <p:stCondLst>
                                    <p:cond delay="0"/>
                                  </p:stCondLst>
                                  <p:iterate type="lt">
                                    <p:tmPct val="0"/>
                                  </p:iterate>
                                  <p:childTnLst>
                                    <p:anim from="(ppt_x)" to="(ppt_x+1)" calcmode="lin" valueType="num">
                                      <p:cBhvr>
                                        <p:cTn id="13" dur="1000">
                                          <p:stCondLst>
                                            <p:cond delay="0"/>
                                          </p:stCondLst>
                                        </p:cTn>
                                        <p:tgtEl>
                                          <p:spTgt spid="2"/>
                                        </p:tgtEl>
                                        <p:attrNameLst>
                                          <p:attrName>ppt_x</p:attrName>
                                        </p:attrNameLst>
                                      </p:cBhvr>
                                    </p:anim>
                                    <p:anim from="0" to="-1.0" calcmode="lin" valueType="num">
                                      <p:cBhvr>
                                        <p:cTn id="14" dur="200" accel="50000">
                                          <p:stCondLst>
                                            <p:cond delay="0"/>
                                          </p:stCondLst>
                                        </p:cTn>
                                        <p:tgtEl>
                                          <p:spTgt spid="2"/>
                                        </p:tgtEl>
                                        <p:attrNameLst>
                                          <p:attrName>xshear</p:attrName>
                                        </p:attrNameLst>
                                      </p:cBhvr>
                                    </p:anim>
                                    <p:set>
                                      <p:cBhvr>
                                        <p:cTn id="15" dur="800">
                                          <p:stCondLst>
                                            <p:cond delay="200"/>
                                          </p:stCondLst>
                                        </p:cTn>
                                        <p:tgtEl>
                                          <p:spTgt spid="2"/>
                                        </p:tgtEl>
                                        <p:attrNameLst>
                                          <p:attrName>xshear</p:attrName>
                                        </p:attrNameLst>
                                      </p:cBhvr>
                                      <p:to>
                                        <p:strVal val="-1.0"/>
                                      </p:to>
                                    </p:set>
                                    <p:set>
                                      <p:cBhvr>
                                        <p:cTn id="16" dur="1" fill="hold">
                                          <p:stCondLst>
                                            <p:cond delay="9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TotalTime>
  <Words>592</Words>
  <Application>Microsoft Office PowerPoint</Application>
  <PresentationFormat>On-screen Show (4:3)</PresentationFormat>
  <Paragraphs>21</Paragraphs>
  <Slides>6</Slides>
  <Notes>6</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Russia</vt:lpstr>
      <vt:lpstr>Interesting Styles</vt:lpstr>
      <vt:lpstr>The Food</vt:lpstr>
      <vt:lpstr>The Places To Go</vt:lpstr>
      <vt:lpstr>Climate</vt:lpstr>
      <vt:lpstr>Thank you!!!!</vt:lpstr>
    </vt:vector>
  </TitlesOfParts>
  <Company>Hampton Township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Russia</dc:title>
  <dc:creator>ZZH131</dc:creator>
  <cp:lastModifiedBy>ZZH131</cp:lastModifiedBy>
  <cp:revision>9</cp:revision>
  <dcterms:created xsi:type="dcterms:W3CDTF">2011-12-06T19:09:28Z</dcterms:created>
  <dcterms:modified xsi:type="dcterms:W3CDTF">2012-05-24T18:14:00Z</dcterms:modified>
</cp:coreProperties>
</file>